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7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283968" y="3140968"/>
            <a:ext cx="3960440" cy="3528392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正方形/長方形 3"/>
          <p:cNvSpPr>
            <a:spLocks noChangeAspect="1"/>
          </p:cNvSpPr>
          <p:nvPr/>
        </p:nvSpPr>
        <p:spPr>
          <a:xfrm>
            <a:off x="5004048" y="3653583"/>
            <a:ext cx="2520000" cy="25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 smtClean="0">
                <a:solidFill>
                  <a:schemeClr val="tx1"/>
                </a:solidFill>
                <a:latin typeface="HGP教科書体" pitchFamily="18" charset="-128"/>
                <a:ea typeface="HGP教科書体" pitchFamily="18" charset="-128"/>
              </a:rPr>
              <a:t>１ａ</a:t>
            </a:r>
          </a:p>
          <a:p>
            <a:pPr algn="ctr"/>
            <a:r>
              <a:rPr lang="ja-JP" altLang="en-US" sz="4800" dirty="0">
                <a:solidFill>
                  <a:schemeClr val="tx1"/>
                </a:solidFill>
              </a:rPr>
              <a:t>（</a:t>
            </a:r>
            <a:r>
              <a:rPr lang="ja-JP" altLang="en-US" sz="4800" dirty="0" smtClean="0">
                <a:solidFill>
                  <a:schemeClr val="tx1"/>
                </a:solidFill>
              </a:rPr>
              <a:t>？㎡）</a:t>
            </a:r>
            <a:endParaRPr kumimoji="1" lang="ja-JP" altLang="en-US" sz="4800" dirty="0">
              <a:solidFill>
                <a:schemeClr val="tx1"/>
              </a:solidFill>
            </a:endParaRPr>
          </a:p>
        </p:txBody>
      </p:sp>
      <p:pic>
        <p:nvPicPr>
          <p:cNvPr id="35" name="Picture 18" descr="C:\Users\福浦\AppData\Local\Microsoft\Windows\Temporary Internet Files\Content.IE5\ZIBT4D07\MP90040365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2" y="3619259"/>
            <a:ext cx="2243138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四角形吹き出し 4"/>
          <p:cNvSpPr/>
          <p:nvPr/>
        </p:nvSpPr>
        <p:spPr>
          <a:xfrm>
            <a:off x="899592" y="1412772"/>
            <a:ext cx="7344816" cy="1944216"/>
          </a:xfrm>
          <a:prstGeom prst="wedgeRectCallout">
            <a:avLst>
              <a:gd name="adj1" fmla="val -33933"/>
              <a:gd name="adj2" fmla="val 1021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１</a:t>
            </a:r>
            <a:r>
              <a:rPr lang="ja-JP" altLang="en-US" sz="3600" dirty="0" smtClean="0">
                <a:latin typeface="HGP教科書体" pitchFamily="18" charset="-128"/>
                <a:ea typeface="HGP教科書体" pitchFamily="18" charset="-128"/>
              </a:rPr>
              <a:t>ａ</a:t>
            </a:r>
            <a:r>
              <a:rPr lang="ja-JP" altLang="en-US" sz="3600" dirty="0" smtClean="0"/>
              <a:t>は何㎡か</a:t>
            </a:r>
            <a:r>
              <a:rPr lang="ja-JP" altLang="en-US" sz="3600" dirty="0"/>
              <a:t/>
            </a:r>
            <a:br>
              <a:rPr lang="ja-JP" altLang="en-US" sz="3600" dirty="0"/>
            </a:br>
            <a:r>
              <a:rPr lang="ja-JP" altLang="en-US" sz="3600" dirty="0"/>
              <a:t>いつもわからなくなるんだよね。</a:t>
            </a:r>
            <a:br>
              <a:rPr lang="ja-JP" altLang="en-US" sz="3600" dirty="0"/>
            </a:br>
            <a:r>
              <a:rPr lang="ja-JP" altLang="en-US" sz="3600" dirty="0"/>
              <a:t>広さの神様どうか教えてください。</a:t>
            </a:r>
            <a:endParaRPr kumimoji="1" lang="ja-JP" altLang="en-US" sz="3600" dirty="0"/>
          </a:p>
        </p:txBody>
      </p:sp>
      <p:sp>
        <p:nvSpPr>
          <p:cNvPr id="2" name="正方形/長方形 1"/>
          <p:cNvSpPr/>
          <p:nvPr/>
        </p:nvSpPr>
        <p:spPr>
          <a:xfrm>
            <a:off x="2801273" y="116632"/>
            <a:ext cx="3324949" cy="1200329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 wrap="none">
            <a:spAutoFit/>
          </a:bodyPr>
          <a:lstStyle/>
          <a:p>
            <a:r>
              <a:rPr lang="ja-JP" altLang="en-US" sz="7200" dirty="0">
                <a:solidFill>
                  <a:srgbClr val="FFFF00"/>
                </a:solidFill>
              </a:rPr>
              <a:t>１</a:t>
            </a:r>
            <a:r>
              <a:rPr lang="ja-JP" altLang="en-US" sz="7200" dirty="0">
                <a:solidFill>
                  <a:srgbClr val="FFFF00"/>
                </a:solidFill>
                <a:latin typeface="HGP教科書体" pitchFamily="18" charset="-128"/>
                <a:ea typeface="HGP教科書体" pitchFamily="18" charset="-128"/>
              </a:rPr>
              <a:t>ａ</a:t>
            </a:r>
            <a:r>
              <a:rPr lang="ja-JP" altLang="en-US" sz="4400" dirty="0">
                <a:solidFill>
                  <a:srgbClr val="FFFF00"/>
                </a:solidFill>
              </a:rPr>
              <a:t>　＝？㎡</a:t>
            </a:r>
            <a:endParaRPr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19391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吹き出し 4"/>
          <p:cNvSpPr/>
          <p:nvPr/>
        </p:nvSpPr>
        <p:spPr>
          <a:xfrm>
            <a:off x="2051720" y="408834"/>
            <a:ext cx="6552728" cy="1512168"/>
          </a:xfrm>
          <a:prstGeom prst="wedgeRoundRectCallout">
            <a:avLst>
              <a:gd name="adj1" fmla="val -50971"/>
              <a:gd name="adj2" fmla="val 73086"/>
              <a:gd name="adj3" fmla="val 16667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それではおまじないをいうのだよ。</a:t>
            </a:r>
            <a:endParaRPr kumimoji="1" lang="ja-JP" altLang="en-US" sz="3600" dirty="0"/>
          </a:p>
        </p:txBody>
      </p:sp>
      <p:pic>
        <p:nvPicPr>
          <p:cNvPr id="8" name="Picture 2" descr="C:\Users\福浦\AppData\Local\Microsoft\Windows\Temporary Internet Files\Content.IE5\L2WYTL0M\MC900435308[1].wm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5052" y="1921002"/>
            <a:ext cx="2853984" cy="4263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横巻き 5"/>
          <p:cNvSpPr/>
          <p:nvPr/>
        </p:nvSpPr>
        <p:spPr>
          <a:xfrm>
            <a:off x="2699792" y="2132856"/>
            <a:ext cx="6192688" cy="3131760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7200" b="1" dirty="0" err="1" smtClean="0">
                <a:solidFill>
                  <a:srgbClr val="002060"/>
                </a:solidFill>
                <a:latin typeface="HGP教科書体" pitchFamily="18" charset="-128"/>
                <a:ea typeface="HGP教科書体" pitchFamily="18" charset="-128"/>
                <a:cs typeface="Arial Unicode MS" pitchFamily="50" charset="-128"/>
              </a:rPr>
              <a:t>ａ</a:t>
            </a:r>
            <a:r>
              <a:rPr kumimoji="1" lang="ja-JP" altLang="en-US" sz="3600" b="1" dirty="0" err="1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  <a:cs typeface="Arial Unicode MS" pitchFamily="50" charset="-128"/>
              </a:rPr>
              <a:t>よ</a:t>
            </a:r>
            <a:r>
              <a:rPr kumimoji="1" lang="ja-JP" altLang="en-US" sz="7200" b="1" dirty="0" err="1" smtClean="0">
                <a:solidFill>
                  <a:srgbClr val="002060"/>
                </a:solidFill>
                <a:latin typeface="HGP教科書体" pitchFamily="18" charset="-128"/>
                <a:ea typeface="HGP教科書体" pitchFamily="18" charset="-128"/>
                <a:cs typeface="Arial Unicode MS" pitchFamily="50" charset="-128"/>
              </a:rPr>
              <a:t>ａ</a:t>
            </a:r>
            <a:r>
              <a:rPr kumimoji="1" lang="ja-JP" altLang="en-US" sz="3600" b="1" dirty="0" err="1" smtClean="0">
                <a:solidFill>
                  <a:srgbClr val="002060"/>
                </a:solidFill>
                <a:latin typeface="HGP教科書体" pitchFamily="18" charset="-128"/>
                <a:ea typeface="HGP教科書体" pitchFamily="18" charset="-128"/>
                <a:cs typeface="Arial Unicode MS" pitchFamily="50" charset="-128"/>
              </a:rPr>
              <a:t>よ</a:t>
            </a:r>
            <a:r>
              <a:rPr kumimoji="1" lang="ja-JP" altLang="en-US" sz="7200" b="1" dirty="0" smtClean="0">
                <a:solidFill>
                  <a:srgbClr val="002060"/>
                </a:solidFill>
                <a:latin typeface="HGP教科書体" pitchFamily="18" charset="-128"/>
                <a:ea typeface="HGP教科書体" pitchFamily="18" charset="-128"/>
                <a:cs typeface="Arial Unicode MS" pitchFamily="50" charset="-128"/>
              </a:rPr>
              <a:t>ａ</a:t>
            </a:r>
            <a:r>
              <a:rPr kumimoji="1" lang="ja-JP" altLang="en-US" sz="3600" b="1" dirty="0" smtClean="0">
                <a:solidFill>
                  <a:srgbClr val="002060"/>
                </a:solidFill>
                <a:latin typeface="HGP教科書体" pitchFamily="18" charset="-128"/>
                <a:ea typeface="HGP教科書体" pitchFamily="18" charset="-128"/>
                <a:cs typeface="Arial Unicode MS" pitchFamily="50" charset="-128"/>
              </a:rPr>
              <a:t>さん</a:t>
            </a:r>
          </a:p>
          <a:p>
            <a:pPr algn="ctr"/>
            <a:r>
              <a:rPr kumimoji="1" lang="ja-JP" altLang="en-US" sz="3600" b="1" dirty="0" smtClean="0">
                <a:solidFill>
                  <a:srgbClr val="002060"/>
                </a:solidFill>
                <a:latin typeface="HGP教科書体" pitchFamily="18" charset="-128"/>
                <a:ea typeface="HGP教科書体" pitchFamily="18" charset="-128"/>
                <a:cs typeface="Arial Unicode MS" pitchFamily="50" charset="-128"/>
              </a:rPr>
              <a:t>メタボに</a:t>
            </a:r>
            <a:r>
              <a:rPr kumimoji="1" lang="ja-JP" altLang="en-US" sz="3600" b="1" dirty="0" err="1" smtClean="0">
                <a:solidFill>
                  <a:srgbClr val="002060"/>
                </a:solidFill>
                <a:latin typeface="HGP教科書体" pitchFamily="18" charset="-128"/>
                <a:ea typeface="HGP教科書体" pitchFamily="18" charset="-128"/>
                <a:cs typeface="Arial Unicode MS" pitchFamily="50" charset="-128"/>
              </a:rPr>
              <a:t>な</a:t>
            </a:r>
            <a:r>
              <a:rPr kumimoji="1" lang="ja-JP" altLang="en-US" sz="3600" b="1" dirty="0" smtClean="0">
                <a:solidFill>
                  <a:srgbClr val="002060"/>
                </a:solidFill>
                <a:latin typeface="HGP教科書体" pitchFamily="18" charset="-128"/>
                <a:ea typeface="HGP教科書体" pitchFamily="18" charset="-128"/>
                <a:cs typeface="Arial Unicode MS" pitchFamily="50" charset="-128"/>
              </a:rPr>
              <a:t>あれ</a:t>
            </a:r>
          </a:p>
          <a:p>
            <a:pPr algn="ctr"/>
            <a:r>
              <a:rPr kumimoji="1" lang="ja-JP" altLang="en-US" sz="3600" b="1" dirty="0" smtClean="0">
                <a:solidFill>
                  <a:srgbClr val="002060"/>
                </a:solidFill>
                <a:latin typeface="HGP教科書体" pitchFamily="18" charset="-128"/>
                <a:ea typeface="HGP教科書体" pitchFamily="18" charset="-128"/>
                <a:cs typeface="Arial Unicode MS" pitchFamily="50" charset="-128"/>
              </a:rPr>
              <a:t>メタボになあれ</a:t>
            </a:r>
            <a:endParaRPr kumimoji="1" lang="ja-JP" altLang="en-US" sz="3600" b="1" dirty="0">
              <a:solidFill>
                <a:srgbClr val="002060"/>
              </a:solidFill>
              <a:latin typeface="Cambria Math" pitchFamily="18" charset="0"/>
              <a:ea typeface="Batang" pitchFamily="18" charset="-127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604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88640"/>
            <a:ext cx="8219256" cy="5937523"/>
          </a:xfrm>
        </p:spPr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正方形/長方形 3"/>
          <p:cNvSpPr>
            <a:spLocks noChangeAspect="1"/>
          </p:cNvSpPr>
          <p:nvPr/>
        </p:nvSpPr>
        <p:spPr>
          <a:xfrm>
            <a:off x="3275856" y="1124744"/>
            <a:ext cx="4464496" cy="446449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 smtClean="0">
                <a:latin typeface="HGP教科書体" pitchFamily="18" charset="-128"/>
                <a:ea typeface="HGP教科書体" pitchFamily="18" charset="-128"/>
              </a:rPr>
              <a:t>１ａ</a:t>
            </a:r>
          </a:p>
          <a:p>
            <a:pPr algn="ctr"/>
            <a:endParaRPr kumimoji="1" lang="ja-JP" altLang="en-US" sz="9600" dirty="0"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6" name="円/楕円 5"/>
          <p:cNvSpPr/>
          <p:nvPr/>
        </p:nvSpPr>
        <p:spPr>
          <a:xfrm rot="19802278">
            <a:off x="10980711" y="1309410"/>
            <a:ext cx="504057" cy="9144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 rot="287597">
            <a:off x="10686427" y="3781799"/>
            <a:ext cx="504057" cy="9144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649104" y="3068960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44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5.55042E-7 L -0.54722 0.105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61" y="5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81129E-6 L -0.5151 -0.14939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64" y="-74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>
            <a:spLocks noChangeAspect="1"/>
          </p:cNvSpPr>
          <p:nvPr/>
        </p:nvSpPr>
        <p:spPr>
          <a:xfrm>
            <a:off x="3253223" y="1556792"/>
            <a:ext cx="4464496" cy="446449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600" dirty="0"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886992" y="2348880"/>
            <a:ext cx="1152128" cy="120032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>
                <a:solidFill>
                  <a:schemeClr val="bg1"/>
                </a:solidFill>
              </a:rPr>
              <a:t>10</a:t>
            </a:r>
            <a:endParaRPr kumimoji="1" lang="ja-JP" altLang="en-US" sz="72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11760" y="3789040"/>
            <a:ext cx="569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ｍ</a:t>
            </a:r>
            <a:endParaRPr kumimoji="1" lang="ja-JP" altLang="en-US" sz="3200" dirty="0"/>
          </a:p>
        </p:txBody>
      </p:sp>
      <p:sp>
        <p:nvSpPr>
          <p:cNvPr id="9" name="コンテンツ プレースホルダー 8"/>
          <p:cNvSpPr txBox="1">
            <a:spLocks noGrp="1"/>
          </p:cNvSpPr>
          <p:nvPr>
            <p:ph idx="1"/>
          </p:nvPr>
        </p:nvSpPr>
        <p:spPr>
          <a:xfrm>
            <a:off x="6039120" y="764704"/>
            <a:ext cx="569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ja-JP" altLang="en-US" sz="3200" dirty="0"/>
              <a:t>ｍ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900592" y="2069232"/>
            <a:ext cx="1152128" cy="120032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>
                <a:solidFill>
                  <a:schemeClr val="bg1"/>
                </a:solidFill>
              </a:rPr>
              <a:t>10</a:t>
            </a:r>
            <a:endParaRPr kumimoji="1" lang="ja-JP" alt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48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91 -0.03515 L -0.40452 0.122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71" y="78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7271E-6 L -0.01077 -0.3078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" y="-154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02 0.03862 L -0.95278 0.1736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497" y="67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>
            <a:spLocks noChangeAspect="1"/>
          </p:cNvSpPr>
          <p:nvPr/>
        </p:nvSpPr>
        <p:spPr>
          <a:xfrm>
            <a:off x="3253223" y="1556792"/>
            <a:ext cx="4464496" cy="446449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latin typeface="HGP教科書体" pitchFamily="18" charset="-128"/>
                <a:ea typeface="HGP教科書体" pitchFamily="18" charset="-128"/>
              </a:rPr>
              <a:t>正方形の面積は</a:t>
            </a:r>
          </a:p>
          <a:p>
            <a:pPr algn="ctr"/>
            <a:r>
              <a:rPr kumimoji="1" lang="ja-JP" altLang="en-US" sz="4400" dirty="0" smtClean="0">
                <a:latin typeface="HGP教科書体" pitchFamily="18" charset="-128"/>
                <a:ea typeface="HGP教科書体" pitchFamily="18" charset="-128"/>
              </a:rPr>
              <a:t>一辺</a:t>
            </a:r>
            <a:r>
              <a:rPr kumimoji="1" lang="en-US" altLang="ja-JP" sz="4400" dirty="0" smtClean="0">
                <a:latin typeface="HGP教科書体" pitchFamily="18" charset="-128"/>
                <a:ea typeface="HGP教科書体" pitchFamily="18" charset="-128"/>
              </a:rPr>
              <a:t>×</a:t>
            </a:r>
            <a:r>
              <a:rPr kumimoji="1" lang="ja-JP" altLang="en-US" sz="4400" dirty="0" smtClean="0">
                <a:latin typeface="HGP教科書体" pitchFamily="18" charset="-128"/>
                <a:ea typeface="HGP教科書体" pitchFamily="18" charset="-128"/>
              </a:rPr>
              <a:t>一辺だから</a:t>
            </a:r>
            <a:endParaRPr kumimoji="1" lang="ja-JP" altLang="en-US" sz="4400" dirty="0"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644008" y="248124"/>
            <a:ext cx="1152128" cy="120032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>
                <a:solidFill>
                  <a:schemeClr val="bg1"/>
                </a:solidFill>
              </a:rPr>
              <a:t>10</a:t>
            </a:r>
            <a:endParaRPr kumimoji="1" lang="ja-JP" altLang="en-US" sz="72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11760" y="3789040"/>
            <a:ext cx="569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ｍ</a:t>
            </a:r>
            <a:endParaRPr kumimoji="1" lang="ja-JP" altLang="en-US" sz="3200" dirty="0"/>
          </a:p>
        </p:txBody>
      </p:sp>
      <p:sp>
        <p:nvSpPr>
          <p:cNvPr id="9" name="コンテンツ プレースホルダー 8"/>
          <p:cNvSpPr txBox="1">
            <a:spLocks noGrp="1"/>
          </p:cNvSpPr>
          <p:nvPr>
            <p:ph idx="1"/>
          </p:nvPr>
        </p:nvSpPr>
        <p:spPr>
          <a:xfrm>
            <a:off x="6039120" y="764704"/>
            <a:ext cx="569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ja-JP" altLang="en-US" sz="3200" dirty="0"/>
              <a:t>ｍ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43608" y="3284910"/>
            <a:ext cx="1152128" cy="120032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>
                <a:solidFill>
                  <a:schemeClr val="bg1"/>
                </a:solidFill>
              </a:rPr>
              <a:t>10</a:t>
            </a:r>
            <a:endParaRPr kumimoji="1" lang="ja-JP" alt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14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>
            <a:spLocks noChangeAspect="1"/>
          </p:cNvSpPr>
          <p:nvPr/>
        </p:nvSpPr>
        <p:spPr>
          <a:xfrm>
            <a:off x="3253223" y="1556792"/>
            <a:ext cx="4464496" cy="446449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latin typeface="HGP教科書体" pitchFamily="18" charset="-128"/>
                <a:ea typeface="HGP教科書体" pitchFamily="18" charset="-128"/>
              </a:rPr>
              <a:t>（１０</a:t>
            </a:r>
            <a:r>
              <a:rPr kumimoji="1" lang="en-US" altLang="ja-JP" sz="4400" dirty="0" smtClean="0">
                <a:latin typeface="HGP教科書体" pitchFamily="18" charset="-128"/>
                <a:ea typeface="HGP教科書体" pitchFamily="18" charset="-128"/>
              </a:rPr>
              <a:t>×10</a:t>
            </a:r>
            <a:r>
              <a:rPr kumimoji="1" lang="ja-JP" altLang="en-US" sz="4400" dirty="0" smtClean="0">
                <a:latin typeface="HGP教科書体" pitchFamily="18" charset="-128"/>
                <a:ea typeface="HGP教科書体" pitchFamily="18" charset="-128"/>
              </a:rPr>
              <a:t>）㎡</a:t>
            </a:r>
            <a:endParaRPr kumimoji="1" lang="ja-JP" altLang="en-US" sz="4400" dirty="0"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644008" y="248124"/>
            <a:ext cx="1152128" cy="120032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>
                <a:solidFill>
                  <a:schemeClr val="bg1"/>
                </a:solidFill>
              </a:rPr>
              <a:t>10</a:t>
            </a:r>
            <a:endParaRPr kumimoji="1" lang="ja-JP" altLang="en-US" sz="72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11760" y="3789040"/>
            <a:ext cx="569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ｍ</a:t>
            </a:r>
            <a:endParaRPr kumimoji="1" lang="ja-JP" altLang="en-US" sz="3200" dirty="0"/>
          </a:p>
        </p:txBody>
      </p:sp>
      <p:sp>
        <p:nvSpPr>
          <p:cNvPr id="9" name="コンテンツ プレースホルダー 8"/>
          <p:cNvSpPr txBox="1">
            <a:spLocks noGrp="1"/>
          </p:cNvSpPr>
          <p:nvPr>
            <p:ph idx="1"/>
          </p:nvPr>
        </p:nvSpPr>
        <p:spPr>
          <a:xfrm>
            <a:off x="6039120" y="764704"/>
            <a:ext cx="569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ja-JP" altLang="en-US" sz="3200" dirty="0"/>
              <a:t>ｍ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43608" y="3284910"/>
            <a:ext cx="1152128" cy="120032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>
                <a:solidFill>
                  <a:schemeClr val="bg1"/>
                </a:solidFill>
              </a:rPr>
              <a:t>10</a:t>
            </a:r>
            <a:endParaRPr kumimoji="1" lang="ja-JP" altLang="en-US" sz="7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756576" y="3177188"/>
            <a:ext cx="1750800" cy="70788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chemeClr val="bg1"/>
                </a:solidFill>
              </a:rPr>
              <a:t>１００㎡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15916" y="431518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HGP教科書体" pitchFamily="18" charset="-128"/>
                <a:ea typeface="HGP教科書体" pitchFamily="18" charset="-128"/>
              </a:rPr>
              <a:t>１ａ＝</a:t>
            </a:r>
            <a:endParaRPr kumimoji="1" lang="ja-JP" altLang="en-US" sz="4000" dirty="0">
              <a:latin typeface="HGP教科書体" pitchFamily="18" charset="-128"/>
              <a:ea typeface="HGP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020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16882 L -0.03784 0.16882 C -0.05555 0.16882 -0.07534 0.14223 -0.09305 0.13876 C -0.10625 0.13876 -0.13055 0.16304 -0.14184 0.16304 C -0.15711 0.16304 -0.17257 0.15587 -0.20104 0.15587 L -0.22135 -0.13622 L -0.2434 0.216 L -0.26996 0.16882 L -0.29184 0.15587 L -0.34496 0.16674 C -0.36944 0.16096 -0.38923 0.13668 -0.41336 0.12743 C -0.42239 0.12581 -0.44218 0.12326 -0.45555 0.12743 C -0.46857 0.1309 -0.47968 0.15726 -0.48385 0.15888 C -0.49097 0.16674 -0.50625 0.15888 -0.51493 0.16304 L -0.52847 0.16882 L -0.55243 0.16882 " pathEditMode="relative" rAng="0" ptsTypes="FfffFFFFFffffFFF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22" y="-129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1113" y="3140968"/>
            <a:ext cx="8229600" cy="1143000"/>
          </a:xfrm>
        </p:spPr>
        <p:txBody>
          <a:bodyPr>
            <a:noAutofit/>
          </a:bodyPr>
          <a:lstStyle/>
          <a:p>
            <a:r>
              <a:rPr kumimoji="1" lang="ja-JP" altLang="en-US" sz="8800" dirty="0" smtClean="0"/>
              <a:t>１</a:t>
            </a:r>
            <a:r>
              <a:rPr kumimoji="1" lang="ja-JP" altLang="en-US" sz="8800" dirty="0" smtClean="0">
                <a:latin typeface="HGP教科書体" pitchFamily="18" charset="-128"/>
                <a:ea typeface="HGP教科書体" pitchFamily="18" charset="-128"/>
              </a:rPr>
              <a:t>ａ＝　　　　　㎡</a:t>
            </a:r>
            <a:endParaRPr kumimoji="1" lang="ja-JP" altLang="en-US" sz="8800" dirty="0"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467544" y="1628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800" dirty="0" smtClean="0"/>
              <a:t>１</a:t>
            </a:r>
            <a:r>
              <a:rPr lang="ja-JP" altLang="en-US" sz="8800" dirty="0" smtClean="0">
                <a:latin typeface="HGP教科書体" pitchFamily="18" charset="-128"/>
                <a:ea typeface="HGP教科書体" pitchFamily="18" charset="-128"/>
              </a:rPr>
              <a:t>ａ</a:t>
            </a:r>
            <a:r>
              <a:rPr lang="ja-JP" altLang="en-US" sz="8000" dirty="0" smtClean="0">
                <a:latin typeface="HGP教科書体" pitchFamily="18" charset="-128"/>
                <a:ea typeface="HGP教科書体" pitchFamily="18" charset="-128"/>
              </a:rPr>
              <a:t>＝（</a:t>
            </a:r>
            <a:r>
              <a:rPr lang="en-US" altLang="ja-JP" sz="8000" b="1" dirty="0" smtClean="0">
                <a:latin typeface="HGP教科書体" pitchFamily="18" charset="-128"/>
                <a:ea typeface="HGP教科書体" pitchFamily="18" charset="-128"/>
              </a:rPr>
              <a:t>10</a:t>
            </a:r>
            <a:r>
              <a:rPr lang="en-US" altLang="ja-JP" sz="8000" dirty="0" smtClean="0">
                <a:latin typeface="HGP教科書体" pitchFamily="18" charset="-128"/>
                <a:ea typeface="HGP教科書体" pitchFamily="18" charset="-128"/>
              </a:rPr>
              <a:t>×</a:t>
            </a:r>
            <a:r>
              <a:rPr lang="en-US" altLang="ja-JP" sz="8000" b="1" dirty="0" smtClean="0">
                <a:latin typeface="HGP教科書体" pitchFamily="18" charset="-128"/>
                <a:ea typeface="HGP教科書体" pitchFamily="18" charset="-128"/>
              </a:rPr>
              <a:t>10</a:t>
            </a:r>
            <a:r>
              <a:rPr lang="ja-JP" altLang="en-US" sz="8000" dirty="0" smtClean="0">
                <a:latin typeface="HGP教科書体" pitchFamily="18" charset="-128"/>
                <a:ea typeface="HGP教科書体" pitchFamily="18" charset="-128"/>
              </a:rPr>
              <a:t>）㎡</a:t>
            </a:r>
            <a:endParaRPr lang="ja-JP" altLang="en-US" sz="8000" dirty="0"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27984" y="3140968"/>
            <a:ext cx="17427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0" dirty="0" smtClean="0"/>
              <a:t>100</a:t>
            </a:r>
            <a:endParaRPr kumimoji="1"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316230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76</Words>
  <Application>Microsoft Office PowerPoint</Application>
  <PresentationFormat>画面に合わせる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１ａ＝　　　　　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１ａ　って 一辺が何メートルの正方形の広さか いつもわからなくなるんだよね。 広さの神様どうか教えてください。</dc:title>
  <dc:creator>user32</dc:creator>
  <cp:lastModifiedBy>admin</cp:lastModifiedBy>
  <cp:revision>29</cp:revision>
  <dcterms:created xsi:type="dcterms:W3CDTF">2013-10-01T22:43:00Z</dcterms:created>
  <dcterms:modified xsi:type="dcterms:W3CDTF">2013-10-17T00:28:53Z</dcterms:modified>
</cp:coreProperties>
</file>